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  <p:sldMasterId id="2147483666" r:id="rId3"/>
    <p:sldMasterId id="2147483685" r:id="rId4"/>
    <p:sldMasterId id="2147483696" r:id="rId5"/>
    <p:sldMasterId id="2147483707" r:id="rId6"/>
    <p:sldMasterId id="2147483715" r:id="rId7"/>
    <p:sldMasterId id="2147485294" r:id="rId8"/>
    <p:sldMasterId id="2147485408" r:id="rId9"/>
    <p:sldMasterId id="2147485427" r:id="rId10"/>
  </p:sldMasterIdLst>
  <p:notesMasterIdLst>
    <p:notesMasterId r:id="rId28"/>
  </p:notesMasterIdLst>
  <p:handoutMasterIdLst>
    <p:handoutMasterId r:id="rId29"/>
  </p:handoutMasterIdLst>
  <p:sldIdLst>
    <p:sldId id="279" r:id="rId11"/>
    <p:sldId id="774" r:id="rId12"/>
    <p:sldId id="747" r:id="rId13"/>
    <p:sldId id="791" r:id="rId14"/>
    <p:sldId id="773" r:id="rId15"/>
    <p:sldId id="792" r:id="rId16"/>
    <p:sldId id="793" r:id="rId17"/>
    <p:sldId id="795" r:id="rId18"/>
    <p:sldId id="794" r:id="rId19"/>
    <p:sldId id="800" r:id="rId20"/>
    <p:sldId id="796" r:id="rId21"/>
    <p:sldId id="801" r:id="rId22"/>
    <p:sldId id="802" r:id="rId23"/>
    <p:sldId id="803" r:id="rId24"/>
    <p:sldId id="797" r:id="rId25"/>
    <p:sldId id="798" r:id="rId26"/>
    <p:sldId id="799" r:id="rId27"/>
  </p:sldIdLst>
  <p:sldSz cx="12192000" cy="6858000"/>
  <p:notesSz cx="6858000" cy="9144000"/>
  <p:embeddedFontLs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Tw Cen MT" panose="020B0602020104020603" pitchFamily="34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华文楷体" panose="02010600040101010101" pitchFamily="2" charset="-122"/>
      <p:regular r:id="rId51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60"/>
  </p:normalViewPr>
  <p:slideViewPr>
    <p:cSldViewPr snapToGrid="0">
      <p:cViewPr varScale="1">
        <p:scale>
          <a:sx n="77" d="100"/>
          <a:sy n="77" d="100"/>
        </p:scale>
        <p:origin x="504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10.fntdata"/><Relationship Id="rId21" Type="http://schemas.openxmlformats.org/officeDocument/2006/relationships/slide" Target="slides/slide11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0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/>
            <a:endParaRPr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lstStyle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lstStyle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  <a:t>‹#›</a:t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174019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042899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823394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446327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28584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7570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407966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901890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401886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147409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11524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17380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52912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2021/12/1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2021/12/1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  <p:sldLayoutId id="2147485308" r:id="rId14"/>
    <p:sldLayoutId id="2147485309" r:id="rId15"/>
    <p:sldLayoutId id="2147485310" r:id="rId16"/>
    <p:sldLayoutId id="2147485311" r:id="rId17"/>
    <p:sldLayoutId id="214748531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09" r:id="rId1"/>
    <p:sldLayoutId id="2147485410" r:id="rId2"/>
    <p:sldLayoutId id="2147485411" r:id="rId3"/>
    <p:sldLayoutId id="2147485412" r:id="rId4"/>
    <p:sldLayoutId id="2147485413" r:id="rId5"/>
    <p:sldLayoutId id="2147485414" r:id="rId6"/>
    <p:sldLayoutId id="2147485415" r:id="rId7"/>
    <p:sldLayoutId id="2147485416" r:id="rId8"/>
    <p:sldLayoutId id="2147485417" r:id="rId9"/>
    <p:sldLayoutId id="2147485418" r:id="rId10"/>
    <p:sldLayoutId id="2147485419" r:id="rId11"/>
    <p:sldLayoutId id="2147485420" r:id="rId12"/>
    <p:sldLayoutId id="2147485421" r:id="rId13"/>
    <p:sldLayoutId id="2147485422" r:id="rId14"/>
    <p:sldLayoutId id="2147485423" r:id="rId15"/>
    <p:sldLayoutId id="2147485424" r:id="rId16"/>
    <p:sldLayoutId id="2147485425" r:id="rId17"/>
    <p:sldLayoutId id="214748542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20211124_152324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599" y="2472690"/>
            <a:ext cx="7293429" cy="863600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Arial" panose="020B0604020202020204"/>
              <a:buNone/>
            </a:pPr>
            <a:r>
              <a:rPr lang="zh-CN" altLang="en-AU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项目第十七次汇报</a:t>
            </a: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lstStyle/>
          <a:p>
            <a:pPr algn="l" eaLnBrk="1" hangingPunct="1">
              <a:buFont typeface="Arial" panose="020B0604020202020204"/>
              <a:buNone/>
            </a:pPr>
            <a:r>
              <a:rPr lang="zh-CN" altLang="en-AU" sz="240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2021.12.1</a:t>
            </a: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509822" y="1008606"/>
            <a:ext cx="9172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cs typeface="Arial" panose="020B0604020202020204" pitchFamily="34" charset="0"/>
              </a:rPr>
              <a:t>Hybrid Local-Global Transformer for Image Dehazing                                  </a:t>
            </a:r>
          </a:p>
          <a:p>
            <a:r>
              <a:rPr lang="en-US" altLang="zh-CN" sz="2800" b="1" dirty="0">
                <a:solidFill>
                  <a:srgbClr val="808080"/>
                </a:solidFill>
                <a:effectLst/>
                <a:latin typeface="Times-Roman"/>
                <a:cs typeface="Arial" panose="020B0604020202020204" pitchFamily="34" charset="0"/>
              </a:rPr>
              <a:t>                          </a:t>
            </a:r>
            <a:r>
              <a:rPr lang="en-US" altLang="zh-CN" sz="1800" b="1" dirty="0">
                <a:solidFill>
                  <a:srgbClr val="808080"/>
                </a:solidFill>
                <a:effectLst/>
                <a:latin typeface="Times-Roman"/>
              </a:rPr>
              <a:t>arXiv:2109.07100v2 [cs.CV] 18 Sep 2021</a:t>
            </a:r>
            <a:endParaRPr lang="zh-CN" altLang="en-US" sz="3200" b="1" dirty="0"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984CD2-2E57-48ED-91F6-26490931744B}"/>
              </a:ext>
            </a:extLst>
          </p:cNvPr>
          <p:cNvSpPr txBox="1"/>
          <p:nvPr/>
        </p:nvSpPr>
        <p:spPr>
          <a:xfrm>
            <a:off x="1509823" y="2674947"/>
            <a:ext cx="1043543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Contribution:  </a:t>
            </a:r>
            <a:r>
              <a:rPr lang="en-US" altLang="zh-CN" sz="3600" dirty="0"/>
              <a:t> </a:t>
            </a:r>
            <a:r>
              <a:rPr lang="en-US" altLang="zh-CN" sz="2800" dirty="0"/>
              <a:t>(1)</a:t>
            </a:r>
            <a:r>
              <a:rPr lang="zh-CN" altLang="en-US" sz="2800" dirty="0"/>
              <a:t>提出一种同时计算全局和局部依赖关系的</a:t>
            </a:r>
            <a:r>
              <a:rPr lang="en-US" altLang="zh-CN" sz="2800" dirty="0"/>
              <a:t>VIT</a:t>
            </a:r>
          </a:p>
          <a:p>
            <a:endParaRPr lang="en-US" altLang="zh-CN" sz="2800" dirty="0"/>
          </a:p>
          <a:p>
            <a:r>
              <a:rPr lang="en-US" altLang="zh-CN" sz="2800" dirty="0"/>
              <a:t>                        (2)</a:t>
            </a:r>
            <a:r>
              <a:rPr lang="zh-CN" altLang="en-US" sz="2800" dirty="0"/>
              <a:t> 建立新的除雾框架（结合阴影</a:t>
            </a:r>
            <a:r>
              <a:rPr lang="en-US" altLang="zh-CN" sz="2800" dirty="0"/>
              <a:t>/</a:t>
            </a:r>
            <a:r>
              <a:rPr lang="zh-CN" altLang="en-US" sz="2800" dirty="0"/>
              <a:t>反射率）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                        (3)</a:t>
            </a:r>
            <a:r>
              <a:rPr lang="zh-CN" altLang="en-US" sz="2800" dirty="0"/>
              <a:t>提出互补特征选择模块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83660359"/>
      </p:ext>
    </p:extLst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43984" y="975531"/>
            <a:ext cx="427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Hybrid Local-Global Vision Transformer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C8F37-D933-49D7-B3F3-96DCA77D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57" y="1344863"/>
            <a:ext cx="8140885" cy="49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1484"/>
      </p:ext>
    </p:extLst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43984" y="975531"/>
            <a:ext cx="427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整体去雾结构</a:t>
            </a:r>
            <a:endParaRPr lang="zh-CN" altLang="en-US" sz="4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1B6B3-1810-4F24-B62E-86EBFC6CB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17" y="1277213"/>
            <a:ext cx="7939966" cy="51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9098"/>
      </p:ext>
    </p:extLst>
  </p:cSld>
  <p:clrMapOvr>
    <a:masterClrMapping/>
  </p:clrMapOvr>
  <p:transition spd="slow" advTm="193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B0EC23-1A5D-4C0A-9355-E1BACF682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2027938"/>
            <a:ext cx="8410575" cy="3028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392360C-1EC1-445D-875F-C1826400844D}"/>
              </a:ext>
            </a:extLst>
          </p:cNvPr>
          <p:cNvSpPr txBox="1"/>
          <p:nvPr/>
        </p:nvSpPr>
        <p:spPr>
          <a:xfrm>
            <a:off x="992371" y="1228083"/>
            <a:ext cx="239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获得多层次特征</a:t>
            </a:r>
          </a:p>
        </p:txBody>
      </p:sp>
    </p:spTree>
    <p:extLst>
      <p:ext uri="{BB962C8B-B14F-4D97-AF65-F5344CB8AC3E}">
        <p14:creationId xmlns:p14="http://schemas.microsoft.com/office/powerpoint/2010/main" val="2855664493"/>
      </p:ext>
    </p:extLst>
  </p:cSld>
  <p:clrMapOvr>
    <a:masterClrMapping/>
  </p:clrMapOvr>
  <p:transition spd="slow" advTm="1933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92360C-1EC1-445D-875F-C1826400844D}"/>
              </a:ext>
            </a:extLst>
          </p:cNvPr>
          <p:cNvSpPr txBox="1"/>
          <p:nvPr/>
        </p:nvSpPr>
        <p:spPr>
          <a:xfrm>
            <a:off x="992371" y="1228083"/>
            <a:ext cx="478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DS</a:t>
            </a:r>
            <a:r>
              <a:rPr lang="zh-CN" altLang="en-US" sz="1800" b="1" dirty="0"/>
              <a:t>与</a:t>
            </a:r>
            <a:r>
              <a:rPr lang="en-US" altLang="zh-CN" sz="1800" b="1" dirty="0"/>
              <a:t>DR</a:t>
            </a:r>
            <a:r>
              <a:rPr lang="zh-CN" altLang="en-US" sz="1800" b="1" dirty="0"/>
              <a:t>预测无雾图像的反射率与阴影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A10B5F-40FC-485E-8E3E-09F3B27D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" y="2131921"/>
            <a:ext cx="9649460" cy="35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7178"/>
      </p:ext>
    </p:extLst>
  </p:cSld>
  <p:clrMapOvr>
    <a:masterClrMapping/>
  </p:clrMapOvr>
  <p:transition spd="slow" advTm="1933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1" y="975531"/>
            <a:ext cx="6512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实验效果（</a:t>
            </a:r>
            <a:r>
              <a:rPr lang="en-US" altLang="zh-CN" sz="2400" dirty="0">
                <a:ea typeface="等线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mage </a:t>
            </a:r>
            <a:r>
              <a:rPr lang="en-US" altLang="zh-CN" sz="2400" dirty="0">
                <a:cs typeface="Arial" panose="020B0604020202020204" pitchFamily="34" charset="0"/>
              </a:rPr>
              <a:t>classification- ImageNet</a:t>
            </a:r>
            <a:r>
              <a:rPr lang="zh-CN" altLang="en-US" sz="2400" dirty="0">
                <a:latin typeface="NimbusRomNo9L-Regu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3A7001-CB87-459A-B200-A9AD9D36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" y="2309130"/>
            <a:ext cx="9649460" cy="35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3035"/>
      </p:ext>
    </p:extLst>
  </p:cSld>
  <p:clrMapOvr>
    <a:masterClrMapping/>
  </p:clrMapOvr>
  <p:transition spd="slow" advTm="1933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1" y="975531"/>
            <a:ext cx="8206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实验效果（</a:t>
            </a:r>
            <a:r>
              <a:rPr lang="en-US" altLang="zh-CN" sz="2400" dirty="0">
                <a:cs typeface="Arial" panose="020B0604020202020204" pitchFamily="34" charset="0"/>
              </a:rPr>
              <a:t>Video action classification-Kinetics-400</a:t>
            </a:r>
            <a:r>
              <a:rPr lang="zh-CN" altLang="en-US" sz="2400" dirty="0">
                <a:latin typeface="NimbusRomNo9L-Regu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20B180-14EF-4A26-A364-6527CB00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706" y="1437196"/>
            <a:ext cx="7124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1773"/>
      </p:ext>
    </p:extLst>
  </p:cSld>
  <p:clrMapOvr>
    <a:masterClrMapping/>
  </p:clrMapOvr>
  <p:transition spd="slow" advTm="1933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1" y="975531"/>
            <a:ext cx="7880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实验效果（</a:t>
            </a:r>
            <a:r>
              <a:rPr lang="en-US" altLang="zh-CN" sz="24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</a:rPr>
              <a:t>Human Key point Detection - COCO</a:t>
            </a:r>
            <a:r>
              <a:rPr lang="zh-CN" altLang="en-US" sz="2400" dirty="0">
                <a:latin typeface="NimbusRomNo9L-Regu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7AD27-8984-4883-93D4-4E06EFFB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24" y="1437196"/>
            <a:ext cx="7386351" cy="51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5539"/>
      </p:ext>
    </p:extLst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0496" y="2480528"/>
            <a:ext cx="582723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一、坐标系建立代码实现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二、论文阅读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1470" y="591820"/>
            <a:ext cx="29311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>
                <a:latin typeface="华文楷体" panose="02010600040101010101" charset="-122"/>
                <a:ea typeface="华文楷体" panose="02010600040101010101" charset="-122"/>
              </a:rPr>
              <a:t>汇报内容</a:t>
            </a: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坐标系建立代码实现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EF547B-CD03-47B7-9E27-E70F8C3F5956}"/>
              </a:ext>
            </a:extLst>
          </p:cNvPr>
          <p:cNvSpPr txBox="1"/>
          <p:nvPr/>
        </p:nvSpPr>
        <p:spPr>
          <a:xfrm>
            <a:off x="992370" y="2305615"/>
            <a:ext cx="7634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（一） 对</a:t>
            </a:r>
            <a:r>
              <a:rPr lang="en-US" altLang="zh-CN" sz="2800" dirty="0"/>
              <a:t>Truck</a:t>
            </a:r>
            <a:r>
              <a:rPr lang="zh-CN" altLang="en-US" sz="2800" dirty="0"/>
              <a:t>进行跟踪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（二） </a:t>
            </a:r>
            <a:r>
              <a:rPr lang="en-US" altLang="zh-CN" sz="2800" dirty="0"/>
              <a:t>2D</a:t>
            </a:r>
            <a:r>
              <a:rPr lang="zh-CN" altLang="en-US" sz="2800" dirty="0"/>
              <a:t>坐标计算（根据球机姿态计算）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（三） </a:t>
            </a:r>
            <a:r>
              <a:rPr lang="en-US" altLang="zh-CN" sz="2800" dirty="0"/>
              <a:t>3D</a:t>
            </a:r>
            <a:r>
              <a:rPr lang="zh-CN" altLang="en-US" sz="2800" dirty="0"/>
              <a:t>坐标计算 （深度估计</a:t>
            </a:r>
            <a:r>
              <a:rPr lang="en-US" altLang="zh-CN" sz="2800" dirty="0"/>
              <a:t>+</a:t>
            </a:r>
            <a:r>
              <a:rPr lang="zh-CN" altLang="en-US" sz="2800" dirty="0"/>
              <a:t>球机姿态）</a:t>
            </a:r>
          </a:p>
        </p:txBody>
      </p:sp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坐标系建立代码实现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6" name="图片 5">
            <a:hlinkClick r:id="rId3" action="ppaction://hlinkfile"/>
            <a:extLst>
              <a:ext uri="{FF2B5EF4-FFF2-40B4-BE49-F238E27FC236}">
                <a16:creationId xmlns:a16="http://schemas.microsoft.com/office/drawing/2014/main" id="{73DED5EE-CAF9-4824-8E73-0AEC2E8FC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349" y="1382232"/>
            <a:ext cx="8581908" cy="44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7016"/>
      </p:ext>
    </p:extLst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2167268" y="927179"/>
            <a:ext cx="91723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Global Filter Networks for Image Classification</a:t>
            </a:r>
          </a:p>
          <a:p>
            <a:r>
              <a:rPr lang="en-US" altLang="zh-CN" sz="2800" b="1" dirty="0">
                <a:cs typeface="Arial" panose="020B0604020202020204" pitchFamily="34" charset="0"/>
              </a:rPr>
              <a:t>                             [</a:t>
            </a:r>
            <a:r>
              <a:rPr lang="en-US" altLang="zh-CN" sz="2800" b="1" dirty="0" err="1">
                <a:cs typeface="Arial" panose="020B0604020202020204" pitchFamily="34" charset="0"/>
              </a:rPr>
              <a:t>NeurIPS</a:t>
            </a:r>
            <a:r>
              <a:rPr lang="en-US" altLang="zh-CN" sz="2800" b="1" dirty="0">
                <a:cs typeface="Arial" panose="020B0604020202020204" pitchFamily="34" charset="0"/>
              </a:rPr>
              <a:t> 2021]</a:t>
            </a:r>
          </a:p>
          <a:p>
            <a:endParaRPr lang="zh-CN" altLang="en-US" sz="3200" dirty="0"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984CD2-2E57-48ED-91F6-26490931744B}"/>
              </a:ext>
            </a:extLst>
          </p:cNvPr>
          <p:cNvSpPr txBox="1"/>
          <p:nvPr/>
        </p:nvSpPr>
        <p:spPr>
          <a:xfrm>
            <a:off x="1509823" y="2674947"/>
            <a:ext cx="91723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Contribution:  </a:t>
            </a:r>
            <a:r>
              <a:rPr lang="en-US" altLang="zh-CN" sz="3600" dirty="0"/>
              <a:t> </a:t>
            </a:r>
            <a:r>
              <a:rPr lang="en-US" altLang="zh-CN" sz="2800" dirty="0"/>
              <a:t>(1)</a:t>
            </a:r>
            <a:r>
              <a:rPr lang="zh-CN" altLang="en-US" sz="2800" dirty="0"/>
              <a:t>在注意力机制提供新的思路</a:t>
            </a:r>
            <a:r>
              <a:rPr lang="en-US" altLang="zh-CN" sz="2800" dirty="0"/>
              <a:t>  </a:t>
            </a:r>
          </a:p>
          <a:p>
            <a:endParaRPr lang="en-US" altLang="zh-CN" sz="2800" dirty="0"/>
          </a:p>
          <a:p>
            <a:r>
              <a:rPr lang="en-US" altLang="zh-CN" sz="2800" dirty="0"/>
              <a:t>                        (2)</a:t>
            </a:r>
            <a:r>
              <a:rPr lang="zh-CN" altLang="en-US" sz="2800" dirty="0"/>
              <a:t> 降低计算复杂度</a:t>
            </a:r>
            <a:endParaRPr lang="en-US" altLang="zh-CN" sz="2800" dirty="0"/>
          </a:p>
        </p:txBody>
      </p:sp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56F41-8178-4392-BB90-4DC9A8F9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6" y="1079224"/>
            <a:ext cx="9760688" cy="48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0154"/>
      </p:ext>
    </p:extLst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2" y="975531"/>
            <a:ext cx="3327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Global filter layer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BB8F61-FD1C-4304-92DE-4B971765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7" y="2395870"/>
            <a:ext cx="9658585" cy="19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2518"/>
      </p:ext>
    </p:extLst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A0F7B6-E273-4840-AA94-7393867E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32" y="888615"/>
            <a:ext cx="9949336" cy="52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1982"/>
      </p:ext>
    </p:extLst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289498-239A-4E5B-8990-4E687184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85" y="949843"/>
            <a:ext cx="10085829" cy="53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82572"/>
      </p:ext>
    </p:extLst>
  </p:cSld>
  <p:clrMapOvr>
    <a:masterClrMapping/>
  </p:clrMapOvr>
  <p:transition spd="slow" advTm="19334"/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280</Words>
  <Application>Microsoft Office PowerPoint</Application>
  <PresentationFormat>宽屏</PresentationFormat>
  <Paragraphs>65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Tw Cen MT</vt:lpstr>
      <vt:lpstr>Times-Roman</vt:lpstr>
      <vt:lpstr>NimbusRomNo9L-Regu</vt:lpstr>
      <vt:lpstr>Arial Narrow</vt:lpstr>
      <vt:lpstr>华文楷体</vt:lpstr>
      <vt:lpstr>等线</vt:lpstr>
      <vt:lpstr>Courier New</vt:lpstr>
      <vt:lpstr>Wingdings 2</vt:lpstr>
      <vt:lpstr>Times New Roman</vt:lpstr>
      <vt:lpstr>Calibri Light</vt:lpstr>
      <vt:lpstr>Wingdings</vt:lpstr>
      <vt:lpstr>Calibri</vt:lpstr>
      <vt:lpstr>Arial</vt:lpstr>
      <vt:lpstr>Century Gothic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85_Monash white BG - Arial Narrow</vt:lpstr>
      <vt:lpstr>91_Monash white BG - Arial Narrow</vt:lpstr>
      <vt:lpstr>92_Monash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zhu zhanchen</cp:lastModifiedBy>
  <cp:revision>392</cp:revision>
  <dcterms:created xsi:type="dcterms:W3CDTF">2021-07-31T09:12:00Z</dcterms:created>
  <dcterms:modified xsi:type="dcterms:W3CDTF">2021-12-01T03:42:20Z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2052-11.1.0.10938</vt:lpwstr>
  </property>
</Properties>
</file>